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8"/>
  </p:notesMasterIdLst>
  <p:sldIdLst>
    <p:sldId id="268" r:id="rId2"/>
    <p:sldId id="281" r:id="rId3"/>
    <p:sldId id="267" r:id="rId4"/>
    <p:sldId id="271" r:id="rId5"/>
    <p:sldId id="273" r:id="rId6"/>
    <p:sldId id="272" r:id="rId7"/>
    <p:sldId id="282" r:id="rId8"/>
    <p:sldId id="283" r:id="rId9"/>
    <p:sldId id="284" r:id="rId10"/>
    <p:sldId id="274" r:id="rId11"/>
    <p:sldId id="275" r:id="rId12"/>
    <p:sldId id="278" r:id="rId13"/>
    <p:sldId id="280" r:id="rId14"/>
    <p:sldId id="285" r:id="rId15"/>
    <p:sldId id="279" r:id="rId16"/>
    <p:sldId id="265"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A16DEF-1936-4577-BF93-382FA272EE8E}" v="27" dt="2023-05-02T15:39:37.2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09" autoAdjust="0"/>
    <p:restoredTop sz="94692"/>
  </p:normalViewPr>
  <p:slideViewPr>
    <p:cSldViewPr>
      <p:cViewPr varScale="1">
        <p:scale>
          <a:sx n="74" d="100"/>
          <a:sy n="74" d="100"/>
        </p:scale>
        <p:origin x="1925" y="43"/>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7DDF82-A195-1F45-9928-18F0C8BDBC4B}" type="datetimeFigureOut">
              <a:rPr lang="en-US" smtClean="0"/>
              <a:t>5/31/2023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C3F475-F479-4944-8EB7-28E484E93946}" type="slidenum">
              <a:rPr lang="en-US" smtClean="0"/>
              <a:t>‹#›</a:t>
            </a:fld>
            <a:endParaRPr lang="en-US"/>
          </a:p>
        </p:txBody>
      </p:sp>
    </p:spTree>
    <p:extLst>
      <p:ext uri="{BB962C8B-B14F-4D97-AF65-F5344CB8AC3E}">
        <p14:creationId xmlns:p14="http://schemas.microsoft.com/office/powerpoint/2010/main" val="343239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C3F475-F479-4944-8EB7-28E484E93946}" type="slidenum">
              <a:rPr lang="en-US" smtClean="0"/>
              <a:t>12</a:t>
            </a:fld>
            <a:endParaRPr lang="en-US"/>
          </a:p>
        </p:txBody>
      </p:sp>
    </p:spTree>
    <p:extLst>
      <p:ext uri="{BB962C8B-B14F-4D97-AF65-F5344CB8AC3E}">
        <p14:creationId xmlns:p14="http://schemas.microsoft.com/office/powerpoint/2010/main" val="2124006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5/31/2023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5/31/2023</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5/31/2023</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5/31/2023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javatpoint.com/javascript-tutorial" TargetMode="External"/><Relationship Id="rId2" Type="http://schemas.openxmlformats.org/officeDocument/2006/relationships/hyperlink" Target="https://www.w3schools.com/html/" TargetMode="External"/><Relationship Id="rId1" Type="http://schemas.openxmlformats.org/officeDocument/2006/relationships/slideLayout" Target="../slideLayouts/slideLayout3.xml"/><Relationship Id="rId4" Type="http://schemas.openxmlformats.org/officeDocument/2006/relationships/hyperlink" Target="https://developer.mozilla.org/enUS/docs/Web/Guide/Introduction_to_Web_development"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275856" y="4653136"/>
            <a:ext cx="255198" cy="954107"/>
          </a:xfrm>
          <a:prstGeom prst="rect">
            <a:avLst/>
          </a:prstGeom>
          <a:noFill/>
        </p:spPr>
        <p:txBody>
          <a:bodyPr wrap="none" rtlCol="0">
            <a:spAutoFit/>
          </a:bodyPr>
          <a:lstStyle/>
          <a:p>
            <a:r>
              <a:rPr lang="en-US" sz="2000" dirty="0">
                <a:latin typeface="Times New Roman" pitchFamily="18" charset="0"/>
                <a:cs typeface="Times New Roman" pitchFamily="18" charset="0"/>
              </a:rPr>
              <a:t>:</a:t>
            </a:r>
          </a:p>
          <a:p>
            <a:endParaRPr lang="en-US" dirty="0"/>
          </a:p>
          <a:p>
            <a:endParaRPr lang="en-US" dirty="0"/>
          </a:p>
        </p:txBody>
      </p:sp>
      <p:sp>
        <p:nvSpPr>
          <p:cNvPr id="6" name="TextBox 5">
            <a:extLst>
              <a:ext uri="{FF2B5EF4-FFF2-40B4-BE49-F238E27FC236}">
                <a16:creationId xmlns:a16="http://schemas.microsoft.com/office/drawing/2014/main" id="{39596CC0-0544-9FD2-7AFD-B23ECB7AE8F4}"/>
              </a:ext>
            </a:extLst>
          </p:cNvPr>
          <p:cNvSpPr txBox="1"/>
          <p:nvPr/>
        </p:nvSpPr>
        <p:spPr>
          <a:xfrm>
            <a:off x="2195736" y="2852936"/>
            <a:ext cx="5112568" cy="1815882"/>
          </a:xfrm>
          <a:prstGeom prst="rect">
            <a:avLst/>
          </a:prstGeom>
          <a:solidFill>
            <a:schemeClr val="accent6">
              <a:lumMod val="60000"/>
              <a:lumOff val="40000"/>
            </a:schemeClr>
          </a:solidFill>
        </p:spPr>
        <p:txBody>
          <a:bodyPr wrap="square" rtlCol="0">
            <a:spAutoFit/>
          </a:bodyPr>
          <a:lstStyle/>
          <a:p>
            <a:r>
              <a:rPr lang="en-US" sz="2000" dirty="0"/>
              <a:t>Team Details:</a:t>
            </a:r>
          </a:p>
          <a:p>
            <a:r>
              <a:rPr lang="en-US" dirty="0"/>
              <a:t>Deepanshu                     2210990253 </a:t>
            </a:r>
          </a:p>
          <a:p>
            <a:r>
              <a:rPr lang="en-US" dirty="0"/>
              <a:t>Dev Rathi                        2210990256</a:t>
            </a:r>
          </a:p>
          <a:p>
            <a:r>
              <a:rPr lang="en-US" dirty="0"/>
              <a:t>Deepanshu Aggarwal    2210990254</a:t>
            </a:r>
          </a:p>
          <a:p>
            <a:r>
              <a:rPr lang="en-US" dirty="0"/>
              <a:t>Deepanshu Jindal          2210990255 </a:t>
            </a:r>
          </a:p>
          <a:p>
            <a:r>
              <a:rPr lang="en-US" sz="2000" dirty="0">
                <a:latin typeface="Times New Roman" pitchFamily="18" charset="0"/>
                <a:cs typeface="Times New Roman" pitchFamily="18" charset="0"/>
              </a:rPr>
              <a:t>Faculty Coordinator:    Dr. Monika Sethi</a:t>
            </a:r>
            <a:endParaRPr lang="en-US" dirty="0"/>
          </a:p>
        </p:txBody>
      </p:sp>
      <p:sp>
        <p:nvSpPr>
          <p:cNvPr id="9" name="TextBox 8"/>
          <p:cNvSpPr txBox="1"/>
          <p:nvPr/>
        </p:nvSpPr>
        <p:spPr>
          <a:xfrm>
            <a:off x="1187624" y="5661248"/>
            <a:ext cx="6947095" cy="707886"/>
          </a:xfrm>
          <a:prstGeom prst="rect">
            <a:avLst/>
          </a:prstGeom>
          <a:noFill/>
        </p:spPr>
        <p:txBody>
          <a:bodyPr wrap="none" rtlCol="0">
            <a:spAutoFit/>
          </a:bodyPr>
          <a:lstStyle/>
          <a:p>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Institute of Engineering and Technology, </a:t>
            </a:r>
          </a:p>
          <a:p>
            <a:pPr algn="ctr"/>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Punjab</a:t>
            </a:r>
          </a:p>
        </p:txBody>
      </p:sp>
      <p:sp>
        <p:nvSpPr>
          <p:cNvPr id="2" name="TextBox 1">
            <a:extLst>
              <a:ext uri="{FF2B5EF4-FFF2-40B4-BE49-F238E27FC236}">
                <a16:creationId xmlns:a16="http://schemas.microsoft.com/office/drawing/2014/main" id="{C689C717-63E8-199A-C547-E21CE1A1D538}"/>
              </a:ext>
            </a:extLst>
          </p:cNvPr>
          <p:cNvSpPr txBox="1"/>
          <p:nvPr/>
        </p:nvSpPr>
        <p:spPr>
          <a:xfrm flipH="1">
            <a:off x="2051718" y="1628799"/>
            <a:ext cx="5040561" cy="1754326"/>
          </a:xfrm>
          <a:prstGeom prst="rect">
            <a:avLst/>
          </a:prstGeom>
          <a:noFill/>
        </p:spPr>
        <p:txBody>
          <a:bodyPr wrap="square" rtlCol="0">
            <a:spAutoFit/>
          </a:bodyPr>
          <a:lstStyle/>
          <a:p>
            <a:pPr algn="ctr"/>
            <a:r>
              <a:rPr lang="en-IN" sz="3600" b="1" i="1" u="sng" dirty="0">
                <a:solidFill>
                  <a:schemeClr val="accent1">
                    <a:lumMod val="75000"/>
                  </a:schemeClr>
                </a:solidFill>
              </a:rPr>
              <a:t>FRONT END ENGINEERING-1 PROJECT</a:t>
            </a:r>
          </a:p>
          <a:p>
            <a:pPr algn="ctr"/>
            <a:endParaRPr lang="en-IN" sz="3600" b="1" i="1" u="sng" dirty="0">
              <a:solidFill>
                <a:schemeClr val="accent1">
                  <a:lumMod val="75000"/>
                </a:schemeClr>
              </a:solidFill>
            </a:endParaRPr>
          </a:p>
        </p:txBody>
      </p:sp>
    </p:spTree>
  </p:cSld>
  <p:clrMapOvr>
    <a:masterClrMapping/>
  </p:clrMapOvr>
  <p:transition advTm="4000">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solidFill>
                  <a:schemeClr val="tx2">
                    <a:lumMod val="75000"/>
                  </a:schemeClr>
                </a:solidFill>
                <a:latin typeface="Times New Roman" pitchFamily="18" charset="0"/>
                <a:cs typeface="Times New Roman" pitchFamily="18" charset="0"/>
              </a:rPr>
              <a:t>Key Features</a:t>
            </a:r>
          </a:p>
        </p:txBody>
      </p:sp>
      <p:sp>
        <p:nvSpPr>
          <p:cNvPr id="3" name="Rectangle 2"/>
          <p:cNvSpPr/>
          <p:nvPr/>
        </p:nvSpPr>
        <p:spPr>
          <a:xfrm>
            <a:off x="395536" y="1196752"/>
            <a:ext cx="8136904" cy="4653646"/>
          </a:xfrm>
          <a:prstGeom prst="rect">
            <a:avLst/>
          </a:prstGeom>
        </p:spPr>
        <p:txBody>
          <a:bodyPr wrap="square">
            <a:spAutoFit/>
          </a:bodyPr>
          <a:lstStyle/>
          <a:p>
            <a:pPr marL="342900" indent="-342900" algn="just">
              <a:lnSpc>
                <a:spcPct val="150000"/>
              </a:lnSpc>
              <a:buAutoNum type="arabicParenR"/>
            </a:pPr>
            <a:r>
              <a:rPr lang="en-US" sz="2000" b="1" i="0" dirty="0">
                <a:effectLst/>
                <a:latin typeface="Times New Roman" panose="02020603050405020304" pitchFamily="18" charset="0"/>
                <a:cs typeface="Times New Roman" panose="02020603050405020304" pitchFamily="18" charset="0"/>
              </a:rPr>
              <a:t>Design of an exit widget/plugin: </a:t>
            </a:r>
            <a:r>
              <a:rPr lang="en-US" sz="2000" b="0" i="0" dirty="0">
                <a:effectLst/>
                <a:latin typeface="Times New Roman" panose="02020603050405020304" pitchFamily="18" charset="0"/>
                <a:cs typeface="Times New Roman" panose="02020603050405020304" pitchFamily="18" charset="0"/>
              </a:rPr>
              <a:t>The project focuses on the design and development of an exit plugin that is commonly used on websites and webpages to show pop-ups to the user when they attempt to exit the site/page.</a:t>
            </a:r>
          </a:p>
          <a:p>
            <a:pPr marL="342900" indent="-342900" algn="just">
              <a:lnSpc>
                <a:spcPct val="150000"/>
              </a:lnSpc>
              <a:buFontTx/>
              <a:buAutoNum type="arabicParenR"/>
            </a:pPr>
            <a:r>
              <a:rPr lang="en-US" sz="2000" b="1" i="0" dirty="0">
                <a:effectLst/>
                <a:latin typeface="Times New Roman" panose="02020603050405020304" pitchFamily="18" charset="0"/>
                <a:cs typeface="Times New Roman" panose="02020603050405020304" pitchFamily="18" charset="0"/>
              </a:rPr>
              <a:t>Use of foundational web development languages: </a:t>
            </a:r>
            <a:r>
              <a:rPr lang="en-US" sz="2000" b="0" i="0" dirty="0">
                <a:effectLst/>
                <a:latin typeface="Times New Roman" panose="02020603050405020304" pitchFamily="18" charset="0"/>
                <a:cs typeface="Times New Roman" panose="02020603050405020304" pitchFamily="18" charset="0"/>
              </a:rPr>
              <a:t>The project will utilize HTML, CSS, and JavaScript, which are the foundational languages for web development.</a:t>
            </a:r>
          </a:p>
          <a:p>
            <a:pPr marL="342900" indent="-342900" algn="just">
              <a:lnSpc>
                <a:spcPct val="150000"/>
              </a:lnSpc>
              <a:buFontTx/>
              <a:buAutoNum type="arabicParenR"/>
            </a:pPr>
            <a:r>
              <a:rPr lang="en-US" sz="2000" b="1" dirty="0">
                <a:latin typeface="Times New Roman" panose="02020603050405020304" pitchFamily="18" charset="0"/>
                <a:cs typeface="Times New Roman" panose="02020603050405020304" pitchFamily="18" charset="0"/>
              </a:rPr>
              <a:t>Incorporation with Attractive Web page:-  </a:t>
            </a:r>
            <a:r>
              <a:rPr lang="en-US" sz="2000" dirty="0">
                <a:latin typeface="Times New Roman" panose="02020603050405020304" pitchFamily="18" charset="0"/>
                <a:cs typeface="Times New Roman" panose="02020603050405020304" pitchFamily="18" charset="0"/>
              </a:rPr>
              <a:t>The project not only describes the exit the plugin which is created but also view the website of Zomato where clubbing with </a:t>
            </a:r>
            <a:r>
              <a:rPr lang="en-US" sz="2000" dirty="0" err="1">
                <a:latin typeface="Times New Roman" panose="02020603050405020304" pitchFamily="18" charset="0"/>
                <a:cs typeface="Times New Roman" panose="02020603050405020304" pitchFamily="18" charset="0"/>
              </a:rPr>
              <a:t>javascript</a:t>
            </a:r>
            <a:r>
              <a:rPr lang="en-US" sz="2000" dirty="0">
                <a:latin typeface="Times New Roman" panose="02020603050405020304" pitchFamily="18" charset="0"/>
                <a:cs typeface="Times New Roman" panose="02020603050405020304" pitchFamily="18" charset="0"/>
              </a:rPr>
              <a:t> the plugin will display</a:t>
            </a:r>
            <a:r>
              <a:rPr lang="en-US" sz="2000" b="0" i="0" dirty="0">
                <a:effectLst/>
                <a:latin typeface="Times New Roman" panose="02020603050405020304" pitchFamily="18" charset="0"/>
                <a:cs typeface="Times New Roman" panose="02020603050405020304" pitchFamily="18" charset="0"/>
              </a:rPr>
              <a:t>.</a:t>
            </a:r>
          </a:p>
        </p:txBody>
      </p:sp>
    </p:spTree>
  </p:cSld>
  <p:clrMapOvr>
    <a:masterClrMapping/>
  </p:clrMapOvr>
  <p:transition advTm="4000">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solidFill>
                  <a:schemeClr val="tx2">
                    <a:lumMod val="75000"/>
                  </a:schemeClr>
                </a:solidFill>
                <a:latin typeface="Times New Roman" pitchFamily="18" charset="0"/>
                <a:cs typeface="Times New Roman" pitchFamily="18" charset="0"/>
              </a:rPr>
              <a:t>Project Highlights</a:t>
            </a:r>
          </a:p>
        </p:txBody>
      </p:sp>
      <p:sp>
        <p:nvSpPr>
          <p:cNvPr id="3" name="Rectangle 2"/>
          <p:cNvSpPr/>
          <p:nvPr/>
        </p:nvSpPr>
        <p:spPr>
          <a:xfrm>
            <a:off x="395536" y="1196752"/>
            <a:ext cx="8136904" cy="5940088"/>
          </a:xfrm>
          <a:prstGeom prst="rect">
            <a:avLst/>
          </a:prstGeom>
        </p:spPr>
        <p:txBody>
          <a:bodyPr wrap="square">
            <a:spAutoFit/>
          </a:bodyPr>
          <a:lstStyle/>
          <a:p>
            <a:pPr marL="342900" indent="-342900" algn="just">
              <a:lnSpc>
                <a:spcPct val="150000"/>
              </a:lnSpc>
              <a:buFont typeface="+mj-lt"/>
              <a:buAutoNum type="arabicParenR"/>
            </a:pPr>
            <a:r>
              <a:rPr lang="en-US" sz="2000" b="1" i="0" dirty="0">
                <a:effectLst/>
                <a:latin typeface="Times New Roman" panose="02020603050405020304" pitchFamily="18" charset="0"/>
                <a:cs typeface="Times New Roman" panose="02020603050405020304" pitchFamily="18" charset="0"/>
              </a:rPr>
              <a:t>Improved user engagement: </a:t>
            </a:r>
            <a:r>
              <a:rPr lang="en-US" sz="2000" b="0" i="0" dirty="0">
                <a:effectLst/>
                <a:latin typeface="Times New Roman" panose="02020603050405020304" pitchFamily="18" charset="0"/>
                <a:cs typeface="Times New Roman" panose="02020603050405020304" pitchFamily="18" charset="0"/>
              </a:rPr>
              <a:t>By using an exit plugin, the website owner can increase user engagement by offering an attractive offer or message, which may persuade the user to stay on the website.</a:t>
            </a:r>
          </a:p>
          <a:p>
            <a:pPr marL="342900" indent="-342900" algn="just">
              <a:lnSpc>
                <a:spcPct val="150000"/>
              </a:lnSpc>
              <a:buFont typeface="+mj-lt"/>
              <a:buAutoNum type="arabicParenR"/>
            </a:pPr>
            <a:endParaRPr lang="en-US" sz="2000" dirty="0">
              <a:latin typeface="Times New Roman" pitchFamily="18" charset="0"/>
              <a:cs typeface="Times New Roman" pitchFamily="18" charset="0"/>
            </a:endParaRPr>
          </a:p>
          <a:p>
            <a:pPr marL="342900" indent="-342900" algn="just">
              <a:lnSpc>
                <a:spcPct val="150000"/>
              </a:lnSpc>
              <a:buFont typeface="+mj-lt"/>
              <a:buAutoNum type="arabicParenR"/>
            </a:pPr>
            <a:r>
              <a:rPr lang="en-US" sz="2000" b="1" i="0" dirty="0">
                <a:effectLst/>
                <a:latin typeface="Times New Roman" panose="02020603050405020304" pitchFamily="18" charset="0"/>
                <a:cs typeface="Times New Roman" panose="02020603050405020304" pitchFamily="18" charset="0"/>
              </a:rPr>
              <a:t>Cost-effective: </a:t>
            </a:r>
            <a:r>
              <a:rPr lang="en-US" sz="2000" b="0" i="0" dirty="0">
                <a:effectLst/>
                <a:latin typeface="Times New Roman" panose="02020603050405020304" pitchFamily="18" charset="0"/>
                <a:cs typeface="Times New Roman" panose="02020603050405020304" pitchFamily="18" charset="0"/>
              </a:rPr>
              <a:t>The project is cost-effective as it only requires the use of foundational web development languages like HTML, CSS, and JavaScript.</a:t>
            </a:r>
            <a:endParaRPr lang="en-US" sz="2000" dirty="0">
              <a:latin typeface="Times New Roman" pitchFamily="18" charset="0"/>
              <a:cs typeface="Times New Roman" pitchFamily="18" charset="0"/>
            </a:endParaRPr>
          </a:p>
          <a:p>
            <a:pPr marL="342900" indent="-342900" algn="just">
              <a:lnSpc>
                <a:spcPct val="150000"/>
              </a:lnSpc>
              <a:buFont typeface="+mj-lt"/>
              <a:buAutoNum type="arabicParenR"/>
            </a:pPr>
            <a:endParaRPr lang="en-US" sz="2000" dirty="0">
              <a:latin typeface="Times New Roman" pitchFamily="18" charset="0"/>
              <a:cs typeface="Times New Roman" pitchFamily="18" charset="0"/>
            </a:endParaRPr>
          </a:p>
          <a:p>
            <a:pPr marL="342900" indent="-342900" algn="just">
              <a:lnSpc>
                <a:spcPct val="150000"/>
              </a:lnSpc>
              <a:buFont typeface="+mj-lt"/>
              <a:buAutoNum type="arabicParenR"/>
            </a:pPr>
            <a:r>
              <a:rPr lang="en-US" sz="2000" b="1" i="0" dirty="0">
                <a:effectLst/>
                <a:latin typeface="Times New Roman" panose="02020603050405020304" pitchFamily="18" charset="0"/>
                <a:cs typeface="Times New Roman" panose="02020603050405020304" pitchFamily="18" charset="0"/>
              </a:rPr>
              <a:t>Improved conversion rates: </a:t>
            </a:r>
            <a:r>
              <a:rPr lang="en-US" sz="2000" b="0" i="0" dirty="0">
                <a:effectLst/>
                <a:latin typeface="Times New Roman" panose="02020603050405020304" pitchFamily="18" charset="0"/>
                <a:cs typeface="Times New Roman" panose="02020603050405020304" pitchFamily="18" charset="0"/>
              </a:rPr>
              <a:t>The project can improve conversion rates as users may be more likely to make a purchase or take the desired action when presented with an enticing offer or message.</a:t>
            </a:r>
          </a:p>
          <a:p>
            <a:pPr marL="342900" indent="-342900" algn="just">
              <a:lnSpc>
                <a:spcPct val="150000"/>
              </a:lnSpc>
              <a:buFont typeface="+mj-lt"/>
              <a:buAutoNum type="arabicParenR"/>
            </a:pPr>
            <a:endParaRPr lang="en-US" sz="2000" dirty="0">
              <a:latin typeface="Times New Roman" pitchFamily="18" charset="0"/>
              <a:cs typeface="Times New Roman" pitchFamily="18" charset="0"/>
            </a:endParaRPr>
          </a:p>
          <a:p>
            <a:endParaRPr lang="en-US" sz="2000" dirty="0">
              <a:latin typeface="Times New Roman" pitchFamily="18" charset="0"/>
              <a:cs typeface="Times New Roman" pitchFamily="18" charset="0"/>
            </a:endParaRPr>
          </a:p>
        </p:txBody>
      </p:sp>
    </p:spTree>
  </p:cSld>
  <p:clrMapOvr>
    <a:masterClrMapping/>
  </p:clrMapOvr>
  <p:transition advTm="4000">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646331"/>
          </a:xfrm>
          <a:prstGeom prst="rect">
            <a:avLst/>
          </a:prstGeom>
          <a:noFill/>
        </p:spPr>
        <p:txBody>
          <a:bodyPr wrap="square" rtlCol="0">
            <a:spAutoFit/>
          </a:bodyPr>
          <a:lstStyle/>
          <a:p>
            <a:r>
              <a:rPr lang="en-US" sz="3600" b="1" dirty="0">
                <a:solidFill>
                  <a:schemeClr val="tx2">
                    <a:lumMod val="75000"/>
                  </a:schemeClr>
                </a:solidFill>
                <a:latin typeface="Times New Roman" pitchFamily="18" charset="0"/>
                <a:cs typeface="Times New Roman" pitchFamily="18" charset="0"/>
              </a:rPr>
              <a:t>Conclusion</a:t>
            </a:r>
          </a:p>
        </p:txBody>
      </p:sp>
      <p:sp>
        <p:nvSpPr>
          <p:cNvPr id="3" name="Rectangle 2"/>
          <p:cNvSpPr/>
          <p:nvPr/>
        </p:nvSpPr>
        <p:spPr>
          <a:xfrm>
            <a:off x="323528" y="980728"/>
            <a:ext cx="8136904" cy="6370975"/>
          </a:xfrm>
          <a:prstGeom prst="rect">
            <a:avLst/>
          </a:prstGeom>
        </p:spPr>
        <p:txBody>
          <a:bodyPr wrap="square">
            <a:spAutoFit/>
          </a:bodyPr>
          <a:lstStyle/>
          <a:p>
            <a:r>
              <a:rPr lang="en-US" sz="2400" b="0" i="0" dirty="0">
                <a:effectLst/>
                <a:latin typeface="Times New Roman" panose="02020603050405020304" pitchFamily="18" charset="0"/>
                <a:cs typeface="Times New Roman" panose="02020603050405020304" pitchFamily="18" charset="0"/>
              </a:rPr>
              <a:t>In conclusion, the design and development of an exit widget or plugin offers a great opportunity to explore web development and user experience design concepts. This beginner-level project enables learners to apply their knowledge of HTML, CSS, and JavaScript, as well as to experiment with tools and libraries like jQuery or Bootstrap.</a:t>
            </a:r>
          </a:p>
          <a:p>
            <a:endParaRPr lang="en-US" sz="2400" b="0" i="0" dirty="0">
              <a:effectLst/>
              <a:latin typeface="Times New Roman" panose="02020603050405020304" pitchFamily="18" charset="0"/>
              <a:cs typeface="Times New Roman" panose="02020603050405020304" pitchFamily="18" charset="0"/>
            </a:endParaRPr>
          </a:p>
          <a:p>
            <a:r>
              <a:rPr lang="en-US" sz="2400" b="0" i="0" dirty="0">
                <a:effectLst/>
                <a:latin typeface="Times New Roman" panose="02020603050405020304" pitchFamily="18" charset="0"/>
                <a:cs typeface="Times New Roman" panose="02020603050405020304" pitchFamily="18" charset="0"/>
              </a:rPr>
              <a:t>Overall, this project can serve as a foundation for more advanced projects and can inspire learners to explore new frontiers in web development and design.</a:t>
            </a:r>
          </a:p>
          <a:p>
            <a:endParaRPr lang="en-US" sz="2400" b="0" i="0" dirty="0">
              <a:effectLst/>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a:t>
            </a:r>
            <a:r>
              <a:rPr lang="en-US" sz="2400" b="0" i="0" dirty="0">
                <a:effectLst/>
                <a:latin typeface="Times New Roman" panose="02020603050405020304" pitchFamily="18" charset="0"/>
                <a:cs typeface="Times New Roman" panose="02020603050405020304" pitchFamily="18" charset="0"/>
              </a:rPr>
              <a:t>he exit widget or plugin project has significant potential for future growth and development. The project can be expanded to integrate with other tools or platforms to enhance its functionality and usability</a:t>
            </a:r>
          </a:p>
          <a:p>
            <a:endParaRPr lang="en-US" sz="2400" dirty="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p:txBody>
      </p:sp>
    </p:spTree>
  </p:cSld>
  <p:clrMapOvr>
    <a:masterClrMapping/>
  </p:clrMapOvr>
  <p:transition advTm="4000">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646331"/>
          </a:xfrm>
          <a:prstGeom prst="rect">
            <a:avLst/>
          </a:prstGeom>
          <a:noFill/>
        </p:spPr>
        <p:txBody>
          <a:bodyPr wrap="square" rtlCol="0">
            <a:spAutoFit/>
          </a:bodyPr>
          <a:lstStyle/>
          <a:p>
            <a:r>
              <a:rPr lang="en-US" sz="3600" b="1" dirty="0">
                <a:solidFill>
                  <a:schemeClr val="tx2">
                    <a:lumMod val="75000"/>
                  </a:schemeClr>
                </a:solidFill>
                <a:latin typeface="Times New Roman" pitchFamily="18" charset="0"/>
                <a:cs typeface="Times New Roman" pitchFamily="18" charset="0"/>
              </a:rPr>
              <a:t>Future Scope:-</a:t>
            </a:r>
          </a:p>
        </p:txBody>
      </p:sp>
      <p:sp>
        <p:nvSpPr>
          <p:cNvPr id="3" name="Rectangle 2"/>
          <p:cNvSpPr/>
          <p:nvPr/>
        </p:nvSpPr>
        <p:spPr>
          <a:xfrm>
            <a:off x="395536" y="1196752"/>
            <a:ext cx="8136904" cy="4401205"/>
          </a:xfrm>
          <a:prstGeom prst="rect">
            <a:avLst/>
          </a:prstGeom>
        </p:spPr>
        <p:txBody>
          <a:bodyPr wrap="square">
            <a:spAutoFit/>
          </a:bodyPr>
          <a:lstStyle/>
          <a:p>
            <a:pPr marL="457200" indent="-457200">
              <a:buAutoNum type="arabicParenR"/>
            </a:pPr>
            <a:r>
              <a:rPr lang="en-US" sz="2800" b="1" dirty="0">
                <a:latin typeface="Times New Roman" pitchFamily="18" charset="0"/>
                <a:cs typeface="Times New Roman" pitchFamily="18" charset="0"/>
              </a:rPr>
              <a:t>Dynamic Approach:- </a:t>
            </a:r>
            <a:r>
              <a:rPr lang="en-US" sz="2800" dirty="0">
                <a:latin typeface="Times New Roman" pitchFamily="18" charset="0"/>
                <a:cs typeface="Times New Roman" pitchFamily="18" charset="0"/>
              </a:rPr>
              <a:t>The website as of now is static in nature, the future scope include clubbing it with </a:t>
            </a:r>
            <a:r>
              <a:rPr lang="en-US" sz="2800" dirty="0" err="1">
                <a:latin typeface="Times New Roman" pitchFamily="18" charset="0"/>
                <a:cs typeface="Times New Roman" pitchFamily="18" charset="0"/>
              </a:rPr>
              <a:t>javascript</a:t>
            </a:r>
            <a:r>
              <a:rPr lang="en-US" sz="2800" dirty="0">
                <a:latin typeface="Times New Roman" pitchFamily="18" charset="0"/>
                <a:cs typeface="Times New Roman" pitchFamily="18" charset="0"/>
              </a:rPr>
              <a:t> so as to give it dynamic touch .</a:t>
            </a:r>
          </a:p>
          <a:p>
            <a:pPr marL="457200" indent="-457200">
              <a:buAutoNum type="arabicParenR"/>
            </a:pPr>
            <a:r>
              <a:rPr lang="en-US" sz="2800" b="1" dirty="0">
                <a:latin typeface="Times New Roman" pitchFamily="18" charset="0"/>
                <a:cs typeface="Times New Roman" pitchFamily="18" charset="0"/>
              </a:rPr>
              <a:t>Efficient Features:- </a:t>
            </a:r>
            <a:r>
              <a:rPr lang="en-US" sz="2800" dirty="0">
                <a:latin typeface="Times New Roman" pitchFamily="18" charset="0"/>
                <a:cs typeface="Times New Roman" pitchFamily="18" charset="0"/>
              </a:rPr>
              <a:t>Various features like copy of the code and timer showing the time remaining for the offer will be added on the plug in approach</a:t>
            </a:r>
          </a:p>
          <a:p>
            <a:pPr marL="457200" indent="-457200">
              <a:buAutoNum type="arabicParenR"/>
            </a:pPr>
            <a:r>
              <a:rPr lang="en-US" sz="2800" b="1" dirty="0">
                <a:latin typeface="Times New Roman" pitchFamily="18" charset="0"/>
                <a:cs typeface="Times New Roman" pitchFamily="18" charset="0"/>
              </a:rPr>
              <a:t>Order Online:- </a:t>
            </a:r>
            <a:r>
              <a:rPr lang="en-US" sz="2800" dirty="0">
                <a:latin typeface="Times New Roman" pitchFamily="18" charset="0"/>
                <a:cs typeface="Times New Roman" pitchFamily="18" charset="0"/>
              </a:rPr>
              <a:t>Approach will be taken to connect the website to certain net banking apps like </a:t>
            </a:r>
            <a:r>
              <a:rPr lang="en-US" sz="2800" dirty="0" err="1">
                <a:latin typeface="Times New Roman" pitchFamily="18" charset="0"/>
                <a:cs typeface="Times New Roman" pitchFamily="18" charset="0"/>
              </a:rPr>
              <a:t>paytm</a:t>
            </a:r>
            <a:r>
              <a:rPr lang="en-US" sz="2800" dirty="0">
                <a:latin typeface="Times New Roman" pitchFamily="18" charset="0"/>
                <a:cs typeface="Times New Roman" pitchFamily="18" charset="0"/>
              </a:rPr>
              <a:t>, google pay, </a:t>
            </a:r>
            <a:r>
              <a:rPr lang="en-US" sz="2800" dirty="0" err="1">
                <a:latin typeface="Times New Roman" pitchFamily="18" charset="0"/>
                <a:cs typeface="Times New Roman" pitchFamily="18" charset="0"/>
              </a:rPr>
              <a:t>phonepay</a:t>
            </a:r>
            <a:r>
              <a:rPr lang="en-US" sz="2800" dirty="0">
                <a:latin typeface="Times New Roman" pitchFamily="18" charset="0"/>
                <a:cs typeface="Times New Roman" pitchFamily="18" charset="0"/>
              </a:rPr>
              <a:t> so that user could also place order.</a:t>
            </a:r>
          </a:p>
        </p:txBody>
      </p:sp>
    </p:spTree>
    <p:extLst>
      <p:ext uri="{BB962C8B-B14F-4D97-AF65-F5344CB8AC3E}">
        <p14:creationId xmlns:p14="http://schemas.microsoft.com/office/powerpoint/2010/main" val="1020334311"/>
      </p:ext>
    </p:extLst>
  </p:cSld>
  <p:clrMapOvr>
    <a:masterClrMapping/>
  </p:clrMapOvr>
  <p:transition advTm="4000">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95536" y="1196752"/>
            <a:ext cx="8136904" cy="4524315"/>
          </a:xfrm>
          <a:prstGeom prst="rect">
            <a:avLst/>
          </a:prstGeom>
        </p:spPr>
        <p:txBody>
          <a:bodyPr wrap="square">
            <a:spAutoFit/>
          </a:bodyPr>
          <a:lstStyle/>
          <a:p>
            <a:r>
              <a:rPr lang="en-US" sz="2400" dirty="0">
                <a:latin typeface="Times New Roman" pitchFamily="18" charset="0"/>
                <a:cs typeface="Times New Roman" pitchFamily="18" charset="0"/>
              </a:rPr>
              <a:t>1) The team gained valuable experience in collaborating remotely and communicating effectively using various tools and platforms.</a:t>
            </a:r>
          </a:p>
          <a:p>
            <a:r>
              <a:rPr lang="en-US" sz="2400" dirty="0">
                <a:latin typeface="Times New Roman" pitchFamily="18" charset="0"/>
                <a:cs typeface="Times New Roman" pitchFamily="18" charset="0"/>
              </a:rPr>
              <a:t>2) The project provided the team with an opportunity to apply and further develop their technical skills in web development.</a:t>
            </a:r>
          </a:p>
          <a:p>
            <a:r>
              <a:rPr lang="en-US" sz="2400" dirty="0">
                <a:latin typeface="Times New Roman" pitchFamily="18" charset="0"/>
                <a:cs typeface="Times New Roman" pitchFamily="18" charset="0"/>
              </a:rPr>
              <a:t>3)  The team discovered the importance of regular code reviews and documentation to ensure project efficiency and maintainability.</a:t>
            </a:r>
          </a:p>
          <a:p>
            <a:r>
              <a:rPr lang="en-US" sz="2400" dirty="0">
                <a:latin typeface="Times New Roman" pitchFamily="18" charset="0"/>
                <a:cs typeface="Times New Roman" pitchFamily="18" charset="0"/>
              </a:rPr>
              <a:t>4) The project highlighted the benefits of user testing and incorporating user feedback into the development process.</a:t>
            </a:r>
          </a:p>
          <a:p>
            <a:r>
              <a:rPr lang="en-US" sz="2400" dirty="0">
                <a:latin typeface="Times New Roman" pitchFamily="18" charset="0"/>
                <a:cs typeface="Times New Roman" pitchFamily="18" charset="0"/>
              </a:rPr>
              <a:t>5) The team learned the value of taking breaks and pacing oneself during long coding sessions to prevent burnout.</a:t>
            </a:r>
          </a:p>
        </p:txBody>
      </p:sp>
      <p:sp>
        <p:nvSpPr>
          <p:cNvPr id="4" name="TextBox 3">
            <a:extLst>
              <a:ext uri="{FF2B5EF4-FFF2-40B4-BE49-F238E27FC236}">
                <a16:creationId xmlns:a16="http://schemas.microsoft.com/office/drawing/2014/main" id="{618372F5-2EA0-4CA4-5DAD-65D520356DA1}"/>
              </a:ext>
            </a:extLst>
          </p:cNvPr>
          <p:cNvSpPr txBox="1"/>
          <p:nvPr/>
        </p:nvSpPr>
        <p:spPr>
          <a:xfrm flipH="1">
            <a:off x="395536" y="188640"/>
            <a:ext cx="5400600" cy="646331"/>
          </a:xfrm>
          <a:prstGeom prst="rect">
            <a:avLst/>
          </a:prstGeom>
          <a:noFill/>
        </p:spPr>
        <p:txBody>
          <a:bodyPr wrap="square" rtlCol="0">
            <a:spAutoFit/>
          </a:bodyPr>
          <a:lstStyle/>
          <a:p>
            <a:r>
              <a:rPr lang="en-IN" sz="3600" b="1" dirty="0">
                <a:solidFill>
                  <a:schemeClr val="tx2">
                    <a:lumMod val="75000"/>
                  </a:schemeClr>
                </a:solidFill>
              </a:rPr>
              <a:t>TEAM TAKEWAYS:-</a:t>
            </a:r>
          </a:p>
        </p:txBody>
      </p:sp>
    </p:spTree>
    <p:extLst>
      <p:ext uri="{BB962C8B-B14F-4D97-AF65-F5344CB8AC3E}">
        <p14:creationId xmlns:p14="http://schemas.microsoft.com/office/powerpoint/2010/main" val="1808504838"/>
      </p:ext>
    </p:extLst>
  </p:cSld>
  <p:clrMapOvr>
    <a:masterClrMapping/>
  </p:clrMapOvr>
  <p:transition advTm="4000">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References/Links used</a:t>
            </a:r>
          </a:p>
        </p:txBody>
      </p:sp>
      <p:sp>
        <p:nvSpPr>
          <p:cNvPr id="3" name="Rectangle 2"/>
          <p:cNvSpPr/>
          <p:nvPr/>
        </p:nvSpPr>
        <p:spPr>
          <a:xfrm>
            <a:off x="395536" y="1196752"/>
            <a:ext cx="8136904" cy="4769062"/>
          </a:xfrm>
          <a:prstGeom prst="rect">
            <a:avLst/>
          </a:prstGeom>
        </p:spPr>
        <p:txBody>
          <a:bodyPr wrap="square">
            <a:spAutoFit/>
          </a:bodyPr>
          <a:lstStyle/>
          <a:p>
            <a:pPr>
              <a:buFont typeface="Arial" pitchFamily="34" charset="0"/>
              <a:buChar char="•"/>
            </a:pPr>
            <a:endParaRPr lang="en-US" sz="2000" dirty="0">
              <a:latin typeface="Times New Roman" pitchFamily="18" charset="0"/>
              <a:cs typeface="Times New Roman" pitchFamily="18" charset="0"/>
            </a:endParaRPr>
          </a:p>
          <a:p>
            <a:pPr algn="just">
              <a:lnSpc>
                <a:spcPct val="150000"/>
              </a:lnSpc>
            </a:pPr>
            <a:r>
              <a:rPr lang="en-US" sz="2000" b="0" i="0" dirty="0">
                <a:effectLst/>
                <a:latin typeface="Times New Roman" panose="02020603050405020304" pitchFamily="18" charset="0"/>
                <a:cs typeface="Times New Roman" panose="02020603050405020304" pitchFamily="18" charset="0"/>
              </a:rPr>
              <a:t>The following references were consulted in the development of this project  on Exit Plugins:</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marL="342900" indent="-342900" algn="just">
              <a:lnSpc>
                <a:spcPct val="200000"/>
              </a:lnSpc>
              <a:buFont typeface="+mj-lt"/>
              <a:buAutoNum type="arabicParenR"/>
            </a:pPr>
            <a:r>
              <a:rPr lang="en-US" sz="2000" b="1" dirty="0">
                <a:latin typeface="Times New Roman" panose="02020603050405020304" pitchFamily="18" charset="0"/>
                <a:cs typeface="Times New Roman" panose="02020603050405020304" pitchFamily="18" charset="0"/>
              </a:rPr>
              <a:t>w3Schools</a:t>
            </a:r>
            <a:r>
              <a:rPr lang="en-US" sz="2000" dirty="0">
                <a:latin typeface="Times New Roman" panose="02020603050405020304" pitchFamily="18" charset="0"/>
                <a:cs typeface="Times New Roman" panose="02020603050405020304" pitchFamily="18" charset="0"/>
              </a:rPr>
              <a:t> :- </a:t>
            </a:r>
            <a:r>
              <a:rPr lang="en-US" sz="2000" dirty="0">
                <a:latin typeface="Times New Roman" panose="02020603050405020304" pitchFamily="18" charset="0"/>
                <a:cs typeface="Times New Roman" panose="02020603050405020304" pitchFamily="18" charset="0"/>
                <a:hlinkClick r:id="rId2"/>
              </a:rPr>
              <a:t>https://www.w3schools.com/html/</a:t>
            </a:r>
            <a:endParaRPr lang="en-US" sz="2000" dirty="0">
              <a:latin typeface="Times New Roman" panose="02020603050405020304" pitchFamily="18" charset="0"/>
              <a:cs typeface="Times New Roman" panose="02020603050405020304" pitchFamily="18" charset="0"/>
            </a:endParaRPr>
          </a:p>
          <a:p>
            <a:pPr marL="342900" indent="-342900" algn="just">
              <a:lnSpc>
                <a:spcPct val="200000"/>
              </a:lnSpc>
              <a:buFont typeface="+mj-lt"/>
              <a:buAutoNum type="arabicParenR"/>
            </a:pPr>
            <a:r>
              <a:rPr lang="en-US" sz="2000" b="1" dirty="0" err="1">
                <a:latin typeface="Times New Roman" panose="02020603050405020304" pitchFamily="18" charset="0"/>
                <a:cs typeface="Times New Roman" panose="02020603050405020304" pitchFamily="18" charset="0"/>
              </a:rPr>
              <a:t>javaTpoint</a:t>
            </a:r>
            <a:r>
              <a:rPr lang="en-US" sz="2000" dirty="0">
                <a:latin typeface="Times New Roman" panose="02020603050405020304" pitchFamily="18" charset="0"/>
                <a:cs typeface="Times New Roman" panose="02020603050405020304" pitchFamily="18" charset="0"/>
              </a:rPr>
              <a:t> :- </a:t>
            </a:r>
            <a:r>
              <a:rPr lang="en-US" sz="2000" dirty="0">
                <a:latin typeface="Times New Roman" panose="02020603050405020304" pitchFamily="18" charset="0"/>
                <a:cs typeface="Times New Roman" panose="02020603050405020304" pitchFamily="18" charset="0"/>
                <a:hlinkClick r:id="rId3"/>
              </a:rPr>
              <a:t>https://www.javatpoint.com/javascript-tutorial</a:t>
            </a:r>
            <a:endParaRPr lang="en-US" sz="2000" dirty="0">
              <a:latin typeface="Times New Roman" panose="02020603050405020304" pitchFamily="18" charset="0"/>
              <a:cs typeface="Times New Roman" panose="02020603050405020304" pitchFamily="18" charset="0"/>
            </a:endParaRPr>
          </a:p>
          <a:p>
            <a:pPr marL="342900" indent="-342900">
              <a:lnSpc>
                <a:spcPct val="200000"/>
              </a:lnSpc>
              <a:buFont typeface="+mj-lt"/>
              <a:buAutoNum type="arabicParenR"/>
            </a:pPr>
            <a:r>
              <a:rPr lang="en-US" sz="2000" b="1" dirty="0">
                <a:latin typeface="Times New Roman" panose="02020603050405020304" pitchFamily="18" charset="0"/>
                <a:cs typeface="Times New Roman" panose="02020603050405020304" pitchFamily="18" charset="0"/>
              </a:rPr>
              <a:t>Developer Mozilla </a:t>
            </a:r>
            <a:r>
              <a:rPr lang="en-US" sz="2000" dirty="0">
                <a:latin typeface="Times New Roman" panose="02020603050405020304" pitchFamily="18" charset="0"/>
                <a:cs typeface="Times New Roman" panose="02020603050405020304" pitchFamily="18" charset="0"/>
              </a:rPr>
              <a:t>:-</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hlinkClick r:id="rId4"/>
              </a:rPr>
              <a:t>https://developer.mozilla.org/enUS/docs/Web/Guide/</a:t>
            </a:r>
            <a:r>
              <a:rPr lang="en-US" sz="2000" dirty="0" err="1">
                <a:latin typeface="Times New Roman" panose="02020603050405020304" pitchFamily="18" charset="0"/>
                <a:cs typeface="Times New Roman" panose="02020603050405020304" pitchFamily="18" charset="0"/>
                <a:hlinkClick r:id="rId4"/>
              </a:rPr>
              <a:t>Introduction_to_Web_development</a:t>
            </a:r>
            <a:r>
              <a:rPr lang="en-US" sz="2000" dirty="0" err="1">
                <a:latin typeface="Times New Roman" panose="02020603050405020304" pitchFamily="18" charset="0"/>
                <a:cs typeface="Times New Roman" panose="02020603050405020304" pitchFamily="18" charset="0"/>
              </a:rPr>
              <a:t>a</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transition advTm="4000">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3" name="Picture 2">
            <a:extLst>
              <a:ext uri="{FF2B5EF4-FFF2-40B4-BE49-F238E27FC236}">
                <a16:creationId xmlns:a16="http://schemas.microsoft.com/office/drawing/2014/main" id="{1539CB8C-8815-D201-0BD6-B8582B3FEB9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68760"/>
            <a:ext cx="9144000" cy="4993550"/>
          </a:xfrm>
          <a:prstGeom prst="rect">
            <a:avLst/>
          </a:prstGeom>
        </p:spPr>
      </p:pic>
    </p:spTree>
  </p:cSld>
  <p:clrMapOvr>
    <a:masterClrMapping/>
  </p:clrMapOvr>
  <p:transition advTm="4000">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2B1DE0E-357F-B246-D8F5-57C59ED0965B}"/>
              </a:ext>
            </a:extLst>
          </p:cNvPr>
          <p:cNvPicPr>
            <a:picLocks noChangeAspect="1"/>
          </p:cNvPicPr>
          <p:nvPr/>
        </p:nvPicPr>
        <p:blipFill>
          <a:blip r:embed="rId2" cstate="print">
            <a:alphaModFix amt="35000"/>
            <a:extLst>
              <a:ext uri="{28A0092B-C50C-407E-A947-70E740481C1C}">
                <a14:useLocalDpi xmlns:a14="http://schemas.microsoft.com/office/drawing/2010/main" val="0"/>
              </a:ext>
            </a:extLst>
          </a:blip>
          <a:stretch>
            <a:fillRect/>
          </a:stretch>
        </p:blipFill>
        <p:spPr>
          <a:xfrm>
            <a:off x="0" y="857250"/>
            <a:ext cx="9144000" cy="5143500"/>
          </a:xfrm>
          <a:prstGeom prst="rect">
            <a:avLst/>
          </a:prstGeom>
          <a:effectLst>
            <a:reflection blurRad="6350" stA="52000" endA="300" endPos="35000" dir="5400000" sy="-100000" algn="bl" rotWithShape="0"/>
          </a:effectLst>
        </p:spPr>
      </p:pic>
      <p:sp>
        <p:nvSpPr>
          <p:cNvPr id="9" name="TextBox 8">
            <a:extLst>
              <a:ext uri="{FF2B5EF4-FFF2-40B4-BE49-F238E27FC236}">
                <a16:creationId xmlns:a16="http://schemas.microsoft.com/office/drawing/2014/main" id="{0ADFC634-4FE5-E045-1309-3390430F9422}"/>
              </a:ext>
            </a:extLst>
          </p:cNvPr>
          <p:cNvSpPr txBox="1"/>
          <p:nvPr/>
        </p:nvSpPr>
        <p:spPr>
          <a:xfrm>
            <a:off x="1187624" y="1412776"/>
            <a:ext cx="6912768" cy="4370427"/>
          </a:xfrm>
          <a:prstGeom prst="rect">
            <a:avLst/>
          </a:prstGeom>
          <a:noFill/>
        </p:spPr>
        <p:txBody>
          <a:bodyPr wrap="square" rtlCol="0">
            <a:spAutoFit/>
          </a:bodyPr>
          <a:lstStyle/>
          <a:p>
            <a:r>
              <a:rPr lang="en-IN" sz="4400" b="1" dirty="0">
                <a:solidFill>
                  <a:schemeClr val="tx2">
                    <a:lumMod val="60000"/>
                    <a:lumOff val="40000"/>
                  </a:schemeClr>
                </a:solidFill>
                <a:latin typeface="Algerian" panose="04020705040A02060702" pitchFamily="82" charset="0"/>
              </a:rPr>
              <a:t>TOPIC:</a:t>
            </a:r>
            <a:r>
              <a:rPr lang="en-IN" sz="3600" b="1" dirty="0">
                <a:solidFill>
                  <a:schemeClr val="tx2">
                    <a:lumMod val="60000"/>
                    <a:lumOff val="40000"/>
                  </a:schemeClr>
                </a:solidFill>
                <a:latin typeface="Algerian" panose="04020705040A02060702" pitchFamily="82" charset="0"/>
              </a:rPr>
              <a:t>-</a:t>
            </a:r>
          </a:p>
          <a:p>
            <a:pPr algn="ctr"/>
            <a:r>
              <a:rPr lang="en-IN" sz="6600" b="1" i="1" u="sng" dirty="0">
                <a:solidFill>
                  <a:schemeClr val="tx2">
                    <a:lumMod val="75000"/>
                  </a:schemeClr>
                </a:solidFill>
                <a:latin typeface="Algerian" panose="04020705040A02060702" pitchFamily="82" charset="0"/>
              </a:rPr>
              <a:t>EXIT THE PLUGIN</a:t>
            </a:r>
          </a:p>
          <a:p>
            <a:endParaRPr lang="en-IN" sz="3600" dirty="0"/>
          </a:p>
          <a:p>
            <a:endParaRPr lang="en-IN" sz="3600" dirty="0"/>
          </a:p>
          <a:p>
            <a:r>
              <a:rPr lang="en-IN" sz="4800" b="1" i="1" dirty="0">
                <a:solidFill>
                  <a:schemeClr val="accent1">
                    <a:lumMod val="50000"/>
                  </a:schemeClr>
                </a:solidFill>
              </a:rPr>
              <a:t>ZOMATO WEBPAGE AND PLUGIN</a:t>
            </a:r>
          </a:p>
        </p:txBody>
      </p:sp>
    </p:spTree>
    <p:extLst>
      <p:ext uri="{BB962C8B-B14F-4D97-AF65-F5344CB8AC3E}">
        <p14:creationId xmlns:p14="http://schemas.microsoft.com/office/powerpoint/2010/main" val="1156310791"/>
      </p:ext>
    </p:extLst>
  </p:cSld>
  <p:clrMapOvr>
    <a:masterClrMapping/>
  </p:clrMapOvr>
  <p:transition advTm="4000">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Table of Contents</a:t>
            </a:r>
            <a:endParaRPr lang="en-US" b="1" dirty="0">
              <a:latin typeface="Times New Roman" pitchFamily="18" charset="0"/>
              <a:cs typeface="Times New Roman" pitchFamily="18" charset="0"/>
            </a:endParaRPr>
          </a:p>
        </p:txBody>
      </p:sp>
      <p:sp>
        <p:nvSpPr>
          <p:cNvPr id="3" name="TextBox 2"/>
          <p:cNvSpPr txBox="1"/>
          <p:nvPr/>
        </p:nvSpPr>
        <p:spPr>
          <a:xfrm>
            <a:off x="323528" y="1412776"/>
            <a:ext cx="6912768" cy="4832092"/>
          </a:xfrm>
          <a:prstGeom prst="rect">
            <a:avLst/>
          </a:prstGeom>
          <a:noFill/>
        </p:spPr>
        <p:txBody>
          <a:bodyPr wrap="square" rtlCol="0">
            <a:spAutoFit/>
          </a:bodyPr>
          <a:lstStyle/>
          <a:p>
            <a:pPr>
              <a:buFont typeface="Arial" pitchFamily="34" charset="0"/>
              <a:buChar char="•"/>
            </a:pPr>
            <a:r>
              <a:rPr lang="en-US" sz="2800" dirty="0">
                <a:latin typeface="Times New Roman" pitchFamily="18" charset="0"/>
                <a:cs typeface="Times New Roman" pitchFamily="18" charset="0"/>
              </a:rPr>
              <a:t>Introduction</a:t>
            </a:r>
          </a:p>
          <a:p>
            <a:pPr>
              <a:buFont typeface="Arial" pitchFamily="34" charset="0"/>
              <a:buChar char="•"/>
            </a:pPr>
            <a:r>
              <a:rPr lang="en-US" sz="2800" dirty="0">
                <a:latin typeface="Times New Roman" pitchFamily="18" charset="0"/>
                <a:cs typeface="Times New Roman" pitchFamily="18" charset="0"/>
              </a:rPr>
              <a:t>Problem Statement</a:t>
            </a:r>
          </a:p>
          <a:p>
            <a:pPr>
              <a:buFont typeface="Arial" pitchFamily="34" charset="0"/>
              <a:buChar char="•"/>
            </a:pPr>
            <a:r>
              <a:rPr lang="en-US" sz="2800" dirty="0">
                <a:latin typeface="Times New Roman" pitchFamily="18" charset="0"/>
                <a:cs typeface="Times New Roman" pitchFamily="18" charset="0"/>
              </a:rPr>
              <a:t>Technical Details</a:t>
            </a:r>
          </a:p>
          <a:p>
            <a:pPr>
              <a:buFont typeface="Arial" pitchFamily="34" charset="0"/>
              <a:buChar char="•"/>
            </a:pPr>
            <a:r>
              <a:rPr lang="en-US" sz="2800" dirty="0">
                <a:latin typeface="Times New Roman" pitchFamily="18" charset="0"/>
                <a:cs typeface="Times New Roman" pitchFamily="18" charset="0"/>
              </a:rPr>
              <a:t>Output of Webpage</a:t>
            </a:r>
          </a:p>
          <a:p>
            <a:pPr>
              <a:buFont typeface="Arial" pitchFamily="34" charset="0"/>
              <a:buChar char="•"/>
            </a:pPr>
            <a:r>
              <a:rPr lang="en-US" sz="2800" dirty="0">
                <a:latin typeface="Times New Roman" pitchFamily="18" charset="0"/>
                <a:cs typeface="Times New Roman" pitchFamily="18" charset="0"/>
              </a:rPr>
              <a:t>Key Features </a:t>
            </a:r>
          </a:p>
          <a:p>
            <a:pPr>
              <a:buFont typeface="Arial" pitchFamily="34" charset="0"/>
              <a:buChar char="•"/>
            </a:pPr>
            <a:r>
              <a:rPr lang="en-US" sz="2800" dirty="0">
                <a:latin typeface="Times New Roman" pitchFamily="18" charset="0"/>
                <a:cs typeface="Times New Roman" pitchFamily="18" charset="0"/>
              </a:rPr>
              <a:t>Project Highlights</a:t>
            </a:r>
          </a:p>
          <a:p>
            <a:pPr>
              <a:buFont typeface="Arial" pitchFamily="34" charset="0"/>
              <a:buChar char="•"/>
            </a:pPr>
            <a:r>
              <a:rPr lang="en-US" sz="2800" dirty="0">
                <a:latin typeface="Times New Roman" pitchFamily="18" charset="0"/>
                <a:cs typeface="Times New Roman" pitchFamily="18" charset="0"/>
              </a:rPr>
              <a:t>Future Scope</a:t>
            </a:r>
          </a:p>
          <a:p>
            <a:pPr>
              <a:buFont typeface="Arial" pitchFamily="34" charset="0"/>
              <a:buChar char="•"/>
            </a:pPr>
            <a:r>
              <a:rPr lang="en-US" sz="2800" dirty="0">
                <a:latin typeface="Times New Roman" pitchFamily="18" charset="0"/>
                <a:cs typeface="Times New Roman" pitchFamily="18" charset="0"/>
              </a:rPr>
              <a:t>Conclusion</a:t>
            </a:r>
          </a:p>
          <a:p>
            <a:pPr>
              <a:buFont typeface="Arial" pitchFamily="34" charset="0"/>
              <a:buChar char="•"/>
            </a:pPr>
            <a:r>
              <a:rPr lang="en-US" sz="2800" dirty="0">
                <a:latin typeface="Times New Roman" pitchFamily="18" charset="0"/>
                <a:cs typeface="Times New Roman" pitchFamily="18" charset="0"/>
              </a:rPr>
              <a:t>References/Links used</a:t>
            </a:r>
          </a:p>
          <a:p>
            <a:pPr>
              <a:buFont typeface="Arial" pitchFamily="34" charset="0"/>
              <a:buChar char="•"/>
            </a:pPr>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p:transition advTm="4000">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646331"/>
          </a:xfrm>
          <a:prstGeom prst="rect">
            <a:avLst/>
          </a:prstGeom>
          <a:noFill/>
        </p:spPr>
        <p:txBody>
          <a:bodyPr wrap="square" rtlCol="0">
            <a:spAutoFit/>
          </a:bodyPr>
          <a:lstStyle/>
          <a:p>
            <a:r>
              <a:rPr lang="en-US" sz="3600" b="1" dirty="0">
                <a:solidFill>
                  <a:srgbClr val="002060"/>
                </a:solidFill>
                <a:latin typeface="Times New Roman" pitchFamily="18" charset="0"/>
                <a:cs typeface="Times New Roman" pitchFamily="18" charset="0"/>
              </a:rPr>
              <a:t>INTRODUCTION:-</a:t>
            </a:r>
          </a:p>
        </p:txBody>
      </p:sp>
      <p:sp>
        <p:nvSpPr>
          <p:cNvPr id="3" name="Rectangle 2"/>
          <p:cNvSpPr/>
          <p:nvPr/>
        </p:nvSpPr>
        <p:spPr>
          <a:xfrm>
            <a:off x="0" y="980728"/>
            <a:ext cx="8136904" cy="6119945"/>
          </a:xfrm>
          <a:prstGeom prst="rect">
            <a:avLst/>
          </a:prstGeom>
        </p:spPr>
        <p:txBody>
          <a:bodyPr wrap="square">
            <a:spAutoFit/>
          </a:bodyPr>
          <a:lstStyle/>
          <a:p>
            <a:pPr lvl="1" algn="just">
              <a:lnSpc>
                <a:spcPct val="150000"/>
              </a:lnSpc>
            </a:pPr>
            <a:r>
              <a:rPr lang="en-US" sz="2400" dirty="0">
                <a:latin typeface="Times New Roman" panose="02020603050405020304" pitchFamily="18" charset="0"/>
                <a:cs typeface="Times New Roman" panose="02020603050405020304" pitchFamily="18" charset="0"/>
              </a:rPr>
              <a:t>Exit plugins are web widgets that appear as a pop-up when a user attempts to leave a website or webpage. These plugins are designed to keep visitors on the site and provide an incentive for them to take a specific action, such as subscribing to a newsletter or making a purchase. The objective of this project is to design and implement an effective exit plugin using modern web development technologies such as HTML, CSS, and JavaScript. The project will involve gathering requirements, creating a user interface design, and implementing the exit plugin. </a:t>
            </a:r>
          </a:p>
          <a:p>
            <a:pPr lvl="1" algn="just">
              <a:lnSpc>
                <a:spcPct val="150000"/>
              </a:lnSpc>
            </a:pPr>
            <a:endParaRPr lang="en-US" sz="2400" dirty="0">
              <a:latin typeface="Times New Roman" panose="02020603050405020304" pitchFamily="18" charset="0"/>
              <a:cs typeface="Times New Roman" panose="02020603050405020304" pitchFamily="18" charset="0"/>
            </a:endParaRPr>
          </a:p>
        </p:txBody>
      </p:sp>
    </p:spTree>
  </p:cSld>
  <p:clrMapOvr>
    <a:masterClrMapping/>
  </p:clrMapOvr>
  <p:transition advTm="4000">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646331"/>
          </a:xfrm>
          <a:prstGeom prst="rect">
            <a:avLst/>
          </a:prstGeom>
          <a:noFill/>
        </p:spPr>
        <p:txBody>
          <a:bodyPr wrap="square" rtlCol="0">
            <a:spAutoFit/>
          </a:bodyPr>
          <a:lstStyle/>
          <a:p>
            <a:r>
              <a:rPr lang="en-US" sz="3600" b="1" dirty="0">
                <a:solidFill>
                  <a:schemeClr val="tx2">
                    <a:lumMod val="75000"/>
                  </a:schemeClr>
                </a:solidFill>
                <a:latin typeface="Times New Roman" pitchFamily="18" charset="0"/>
                <a:cs typeface="Times New Roman" pitchFamily="18" charset="0"/>
              </a:rPr>
              <a:t>Problem Statement</a:t>
            </a:r>
          </a:p>
        </p:txBody>
      </p:sp>
      <p:sp>
        <p:nvSpPr>
          <p:cNvPr id="3" name="Rectangle 2"/>
          <p:cNvSpPr/>
          <p:nvPr/>
        </p:nvSpPr>
        <p:spPr>
          <a:xfrm>
            <a:off x="395536" y="1196752"/>
            <a:ext cx="8136904" cy="5174493"/>
          </a:xfrm>
          <a:prstGeom prst="rect">
            <a:avLst/>
          </a:prstGeom>
        </p:spPr>
        <p:txBody>
          <a:bodyPr wrap="square">
            <a:spAutoFit/>
          </a:bodyPr>
          <a:lstStyle/>
          <a:p>
            <a:pPr algn="just">
              <a:lnSpc>
                <a:spcPct val="150000"/>
              </a:lnSpc>
            </a:pPr>
            <a:r>
              <a:rPr lang="en-US" sz="3200" b="0" i="0" dirty="0">
                <a:effectLst/>
                <a:latin typeface="Times New Roman" panose="02020603050405020304" pitchFamily="18" charset="0"/>
                <a:cs typeface="Times New Roman" panose="02020603050405020304" pitchFamily="18" charset="0"/>
              </a:rPr>
              <a:t>The retention of visitors is a critical issue for many websites. Many visitors tend to leave a site quickly, resulting in low engagement and conversion rates. To address this issue, exit plugins or widgets are increasingly being used to keep visitors engaged and increase conversion rates.</a:t>
            </a:r>
          </a:p>
        </p:txBody>
      </p:sp>
    </p:spTree>
  </p:cSld>
  <p:clrMapOvr>
    <a:masterClrMapping/>
  </p:clrMapOvr>
  <p:transition advTm="4000">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646331"/>
          </a:xfrm>
          <a:prstGeom prst="rect">
            <a:avLst/>
          </a:prstGeom>
          <a:noFill/>
        </p:spPr>
        <p:txBody>
          <a:bodyPr wrap="square" rtlCol="0">
            <a:spAutoFit/>
          </a:bodyPr>
          <a:lstStyle/>
          <a:p>
            <a:r>
              <a:rPr lang="en-US" sz="3600" b="1" dirty="0">
                <a:solidFill>
                  <a:schemeClr val="tx2">
                    <a:lumMod val="75000"/>
                  </a:schemeClr>
                </a:solidFill>
                <a:latin typeface="Times New Roman" pitchFamily="18" charset="0"/>
                <a:cs typeface="Times New Roman" pitchFamily="18" charset="0"/>
              </a:rPr>
              <a:t>Technical Details</a:t>
            </a:r>
          </a:p>
        </p:txBody>
      </p:sp>
      <p:sp>
        <p:nvSpPr>
          <p:cNvPr id="3" name="Rectangle 2"/>
          <p:cNvSpPr/>
          <p:nvPr/>
        </p:nvSpPr>
        <p:spPr>
          <a:xfrm>
            <a:off x="251520" y="881032"/>
            <a:ext cx="8136904" cy="6186309"/>
          </a:xfrm>
          <a:prstGeom prst="rect">
            <a:avLst/>
          </a:prstGeom>
        </p:spPr>
        <p:txBody>
          <a:bodyPr wrap="square">
            <a:spAutoFit/>
          </a:bodyPr>
          <a:lstStyle/>
          <a:p>
            <a:pPr algn="just">
              <a:lnSpc>
                <a:spcPct val="150000"/>
              </a:lnSpc>
            </a:pPr>
            <a:r>
              <a:rPr lang="en-US" b="1" dirty="0">
                <a:latin typeface="Times New Roman" panose="02020603050405020304" pitchFamily="18" charset="0"/>
                <a:cs typeface="Times New Roman" panose="02020603050405020304" pitchFamily="18" charset="0"/>
              </a:rPr>
              <a:t>1) Languages and Tools: </a:t>
            </a:r>
            <a:endParaRPr lang="en-US" b="0" i="0" dirty="0">
              <a:effectLst/>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
            </a:pPr>
            <a:r>
              <a:rPr lang="en-US" b="1" i="0" dirty="0">
                <a:effectLst/>
                <a:latin typeface="Times New Roman" panose="02020603050405020304" pitchFamily="18" charset="0"/>
                <a:cs typeface="Times New Roman" panose="02020603050405020304" pitchFamily="18" charset="0"/>
              </a:rPr>
              <a:t>HTML</a:t>
            </a:r>
            <a:r>
              <a:rPr lang="en-US" b="0" i="0" dirty="0">
                <a:effectLst/>
                <a:latin typeface="Times New Roman" panose="02020603050405020304" pitchFamily="18" charset="0"/>
                <a:cs typeface="Times New Roman" panose="02020603050405020304" pitchFamily="18" charset="0"/>
              </a:rPr>
              <a:t>: to create the structure and content of the web page</a:t>
            </a:r>
          </a:p>
          <a:p>
            <a:pPr marL="285750" indent="-285750" algn="just">
              <a:lnSpc>
                <a:spcPct val="150000"/>
              </a:lnSpc>
              <a:buFont typeface="Wingdings" panose="05000000000000000000" pitchFamily="2" charset="2"/>
              <a:buChar char="§"/>
            </a:pPr>
            <a:r>
              <a:rPr lang="en-US" b="1" i="0" dirty="0">
                <a:effectLst/>
                <a:latin typeface="Times New Roman" panose="02020603050405020304" pitchFamily="18" charset="0"/>
                <a:cs typeface="Times New Roman" panose="02020603050405020304" pitchFamily="18" charset="0"/>
              </a:rPr>
              <a:t>CSS</a:t>
            </a:r>
            <a:r>
              <a:rPr lang="en-US" b="0" i="0" dirty="0">
                <a:effectLst/>
                <a:latin typeface="Times New Roman" panose="02020603050405020304" pitchFamily="18" charset="0"/>
                <a:cs typeface="Times New Roman" panose="02020603050405020304" pitchFamily="18" charset="0"/>
              </a:rPr>
              <a:t>: to style and design the web page</a:t>
            </a:r>
          </a:p>
          <a:p>
            <a:pPr marL="285750" indent="-285750" algn="just">
              <a:lnSpc>
                <a:spcPct val="150000"/>
              </a:lnSpc>
              <a:buFont typeface="Wingdings" panose="05000000000000000000" pitchFamily="2" charset="2"/>
              <a:buChar char="§"/>
            </a:pPr>
            <a:r>
              <a:rPr lang="en-US" b="1" i="0" dirty="0">
                <a:effectLst/>
                <a:latin typeface="Times New Roman" panose="02020603050405020304" pitchFamily="18" charset="0"/>
                <a:cs typeface="Times New Roman" panose="02020603050405020304" pitchFamily="18" charset="0"/>
              </a:rPr>
              <a:t>JavaScript</a:t>
            </a:r>
            <a:r>
              <a:rPr lang="en-US" b="0" i="0" dirty="0">
                <a:effectLst/>
                <a:latin typeface="Times New Roman" panose="02020603050405020304" pitchFamily="18" charset="0"/>
                <a:cs typeface="Times New Roman" panose="02020603050405020304" pitchFamily="18" charset="0"/>
              </a:rPr>
              <a:t>: to add interactivity and functionality to the web page</a:t>
            </a:r>
          </a:p>
          <a:p>
            <a:pPr marL="285750" indent="-285750" algn="just">
              <a:lnSpc>
                <a:spcPct val="150000"/>
              </a:lnSpc>
              <a:buFont typeface="Wingdings" panose="05000000000000000000" pitchFamily="2" charset="2"/>
              <a:buChar char="§"/>
            </a:pPr>
            <a:r>
              <a:rPr lang="en-US" b="1" i="0" dirty="0">
                <a:effectLst/>
                <a:latin typeface="Times New Roman" panose="02020603050405020304" pitchFamily="18" charset="0"/>
                <a:cs typeface="Times New Roman" panose="02020603050405020304" pitchFamily="18" charset="0"/>
              </a:rPr>
              <a:t>Text</a:t>
            </a:r>
            <a:r>
              <a:rPr lang="en-US" b="0" i="0" dirty="0">
                <a:effectLst/>
                <a:latin typeface="Times New Roman" panose="02020603050405020304" pitchFamily="18" charset="0"/>
                <a:cs typeface="Times New Roman" panose="02020603050405020304" pitchFamily="18" charset="0"/>
              </a:rPr>
              <a:t> </a:t>
            </a:r>
            <a:r>
              <a:rPr lang="en-US" b="1" i="0" dirty="0">
                <a:effectLst/>
                <a:latin typeface="Times New Roman" panose="02020603050405020304" pitchFamily="18" charset="0"/>
                <a:cs typeface="Times New Roman" panose="02020603050405020304" pitchFamily="18" charset="0"/>
              </a:rPr>
              <a:t>editor</a:t>
            </a:r>
            <a:r>
              <a:rPr lang="en-US" b="0" i="0" dirty="0">
                <a:effectLst/>
                <a:latin typeface="Times New Roman" panose="02020603050405020304" pitchFamily="18" charset="0"/>
                <a:cs typeface="Times New Roman" panose="02020603050405020304" pitchFamily="18" charset="0"/>
              </a:rPr>
              <a:t>: to write and edit the code</a:t>
            </a:r>
          </a:p>
          <a:p>
            <a:pPr marL="285750" indent="-285750" algn="just">
              <a:lnSpc>
                <a:spcPct val="150000"/>
              </a:lnSpc>
              <a:buFont typeface="Wingdings" panose="05000000000000000000" pitchFamily="2" charset="2"/>
              <a:buChar char="§"/>
            </a:pPr>
            <a:r>
              <a:rPr lang="en-US" b="1" i="0" dirty="0">
                <a:effectLst/>
                <a:latin typeface="Times New Roman" panose="02020603050405020304" pitchFamily="18" charset="0"/>
                <a:cs typeface="Times New Roman" panose="02020603050405020304" pitchFamily="18" charset="0"/>
              </a:rPr>
              <a:t>Web</a:t>
            </a:r>
            <a:r>
              <a:rPr lang="en-US" b="0" i="0" dirty="0">
                <a:effectLst/>
                <a:latin typeface="Times New Roman" panose="02020603050405020304" pitchFamily="18" charset="0"/>
                <a:cs typeface="Times New Roman" panose="02020603050405020304" pitchFamily="18" charset="0"/>
              </a:rPr>
              <a:t> </a:t>
            </a:r>
            <a:r>
              <a:rPr lang="en-US" b="1" i="0" dirty="0">
                <a:effectLst/>
                <a:latin typeface="Times New Roman" panose="02020603050405020304" pitchFamily="18" charset="0"/>
                <a:cs typeface="Times New Roman" panose="02020603050405020304" pitchFamily="18" charset="0"/>
              </a:rPr>
              <a:t>browser</a:t>
            </a:r>
            <a:r>
              <a:rPr lang="en-US" b="0" i="0" dirty="0">
                <a:effectLst/>
                <a:latin typeface="Times New Roman" panose="02020603050405020304" pitchFamily="18" charset="0"/>
                <a:cs typeface="Times New Roman" panose="02020603050405020304" pitchFamily="18" charset="0"/>
              </a:rPr>
              <a:t>: to test and view the web page</a:t>
            </a:r>
            <a:endParaRPr lang="en-US" sz="3200" dirty="0">
              <a:latin typeface="Times New Roman" panose="02020603050405020304" pitchFamily="18" charset="0"/>
              <a:cs typeface="Times New Roman" panose="02020603050405020304" pitchFamily="18" charset="0"/>
            </a:endParaRPr>
          </a:p>
          <a:p>
            <a:pPr algn="just">
              <a:lnSpc>
                <a:spcPct val="150000"/>
              </a:lnSpc>
            </a:pPr>
            <a:r>
              <a:rPr lang="en-US" b="1" dirty="0">
                <a:latin typeface="Times New Roman" panose="02020603050405020304" pitchFamily="18" charset="0"/>
                <a:cs typeface="Times New Roman" panose="02020603050405020304" pitchFamily="18" charset="0"/>
              </a:rPr>
              <a:t>2) </a:t>
            </a:r>
            <a:r>
              <a:rPr lang="en-IN" b="1" i="0" dirty="0">
                <a:effectLst/>
                <a:latin typeface="Times New Roman" panose="02020603050405020304" pitchFamily="18" charset="0"/>
                <a:cs typeface="Times New Roman" panose="02020603050405020304" pitchFamily="18" charset="0"/>
              </a:rPr>
              <a:t>Plugin Functionality:</a:t>
            </a:r>
          </a:p>
          <a:p>
            <a:pPr algn="just">
              <a:lnSpc>
                <a:spcPct val="150000"/>
              </a:lnSpc>
            </a:pPr>
            <a:r>
              <a:rPr lang="en-US" b="0" i="0" dirty="0">
                <a:effectLst/>
                <a:latin typeface="Times New Roman" panose="02020603050405020304" pitchFamily="18" charset="0"/>
                <a:cs typeface="Times New Roman" panose="02020603050405020304" pitchFamily="18" charset="0"/>
              </a:rPr>
              <a:t>The exit plugin will be designed to display a pop-up window when the user attempts to exit the website. The pop-up will contain a message or offer to entice the user to stay on the website.</a:t>
            </a:r>
            <a:endParaRPr lang="en-US" dirty="0">
              <a:latin typeface="Times New Roman" panose="02020603050405020304" pitchFamily="18" charset="0"/>
              <a:cs typeface="Times New Roman" panose="02020603050405020304" pitchFamily="18" charset="0"/>
            </a:endParaRPr>
          </a:p>
          <a:p>
            <a:pPr algn="just">
              <a:lnSpc>
                <a:spcPct val="150000"/>
              </a:lnSpc>
            </a:pPr>
            <a:r>
              <a:rPr lang="en-US" b="1" i="0" dirty="0">
                <a:effectLst/>
                <a:latin typeface="Times New Roman" panose="02020603050405020304" pitchFamily="18" charset="0"/>
                <a:cs typeface="Times New Roman" panose="02020603050405020304" pitchFamily="18" charset="0"/>
              </a:rPr>
              <a:t>3) </a:t>
            </a:r>
            <a:r>
              <a:rPr lang="en-IN" b="1" i="0" dirty="0">
                <a:effectLst/>
                <a:latin typeface="Times New Roman" panose="02020603050405020304" pitchFamily="18" charset="0"/>
                <a:cs typeface="Times New Roman" panose="02020603050405020304" pitchFamily="18" charset="0"/>
              </a:rPr>
              <a:t>Plugin Design:</a:t>
            </a:r>
          </a:p>
          <a:p>
            <a:pPr algn="just">
              <a:lnSpc>
                <a:spcPct val="150000"/>
              </a:lnSpc>
            </a:pPr>
            <a:r>
              <a:rPr lang="en-US" b="0" i="0" dirty="0">
                <a:effectLst/>
                <a:latin typeface="Times New Roman" panose="02020603050405020304" pitchFamily="18" charset="0"/>
                <a:cs typeface="Times New Roman" panose="02020603050405020304" pitchFamily="18" charset="0"/>
              </a:rPr>
              <a:t>The plugin design will be kept simple and minimalistic, with a focus on usability and effectiveness. The design will incorporate basic principles of color theory, typography, and layout.</a:t>
            </a:r>
            <a:endParaRPr lang="en-US" b="1" i="0" dirty="0">
              <a:effectLst/>
              <a:latin typeface="Times New Roman" panose="02020603050405020304" pitchFamily="18" charset="0"/>
              <a:cs typeface="Times New Roman" panose="02020603050405020304" pitchFamily="18" charset="0"/>
            </a:endParaRPr>
          </a:p>
          <a:p>
            <a:r>
              <a:rPr lang="en-US" dirty="0">
                <a:latin typeface="Times New Roman" pitchFamily="18" charset="0"/>
                <a:cs typeface="Times New Roman" pitchFamily="18" charset="0"/>
              </a:rPr>
              <a:t>.</a:t>
            </a:r>
          </a:p>
        </p:txBody>
      </p:sp>
    </p:spTree>
  </p:cSld>
  <p:clrMapOvr>
    <a:masterClrMapping/>
  </p:clrMapOvr>
  <p:transition advTm="4000">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4648454-9B15-73D7-82D4-F6FB19E36ADC}"/>
              </a:ext>
            </a:extLst>
          </p:cNvPr>
          <p:cNvSpPr txBox="1"/>
          <p:nvPr/>
        </p:nvSpPr>
        <p:spPr>
          <a:xfrm>
            <a:off x="395536" y="188640"/>
            <a:ext cx="5832648" cy="584775"/>
          </a:xfrm>
          <a:prstGeom prst="rect">
            <a:avLst/>
          </a:prstGeom>
          <a:noFill/>
        </p:spPr>
        <p:txBody>
          <a:bodyPr wrap="square" rtlCol="0">
            <a:spAutoFit/>
          </a:bodyPr>
          <a:lstStyle/>
          <a:p>
            <a:r>
              <a:rPr lang="en-IN" sz="3200" b="1" dirty="0">
                <a:solidFill>
                  <a:schemeClr val="tx2">
                    <a:lumMod val="75000"/>
                  </a:schemeClr>
                </a:solidFill>
              </a:rPr>
              <a:t>WEBPAGE:- ZOMATO</a:t>
            </a:r>
          </a:p>
        </p:txBody>
      </p:sp>
      <p:pic>
        <p:nvPicPr>
          <p:cNvPr id="8" name="Picture 7">
            <a:extLst>
              <a:ext uri="{FF2B5EF4-FFF2-40B4-BE49-F238E27FC236}">
                <a16:creationId xmlns:a16="http://schemas.microsoft.com/office/drawing/2014/main" id="{69C96F13-48C2-AE9A-ED37-D7F3E2AD15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528" y="980728"/>
            <a:ext cx="8496944" cy="5020022"/>
          </a:xfrm>
          <a:prstGeom prst="rect">
            <a:avLst/>
          </a:prstGeom>
        </p:spPr>
      </p:pic>
    </p:spTree>
    <p:extLst>
      <p:ext uri="{BB962C8B-B14F-4D97-AF65-F5344CB8AC3E}">
        <p14:creationId xmlns:p14="http://schemas.microsoft.com/office/powerpoint/2010/main" val="1407517181"/>
      </p:ext>
    </p:extLst>
  </p:cSld>
  <p:clrMapOvr>
    <a:masterClrMapping/>
  </p:clrMapOvr>
  <p:transition advTm="4000">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4648454-9B15-73D7-82D4-F6FB19E36ADC}"/>
              </a:ext>
            </a:extLst>
          </p:cNvPr>
          <p:cNvSpPr txBox="1"/>
          <p:nvPr/>
        </p:nvSpPr>
        <p:spPr>
          <a:xfrm>
            <a:off x="395536" y="188640"/>
            <a:ext cx="5832648" cy="584775"/>
          </a:xfrm>
          <a:prstGeom prst="rect">
            <a:avLst/>
          </a:prstGeom>
          <a:noFill/>
        </p:spPr>
        <p:txBody>
          <a:bodyPr wrap="square" rtlCol="0">
            <a:spAutoFit/>
          </a:bodyPr>
          <a:lstStyle/>
          <a:p>
            <a:r>
              <a:rPr lang="en-IN" sz="3200" b="1" dirty="0">
                <a:solidFill>
                  <a:schemeClr val="tx2">
                    <a:lumMod val="75000"/>
                  </a:schemeClr>
                </a:solidFill>
              </a:rPr>
              <a:t>WEBPAGE:- ZOMATO</a:t>
            </a:r>
          </a:p>
        </p:txBody>
      </p:sp>
      <p:pic>
        <p:nvPicPr>
          <p:cNvPr id="3" name="Picture 2">
            <a:extLst>
              <a:ext uri="{FF2B5EF4-FFF2-40B4-BE49-F238E27FC236}">
                <a16:creationId xmlns:a16="http://schemas.microsoft.com/office/drawing/2014/main" id="{60606BDA-8488-DB88-ADA5-135102F2A9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08720"/>
            <a:ext cx="9144000" cy="2808311"/>
          </a:xfrm>
          <a:prstGeom prst="rect">
            <a:avLst/>
          </a:prstGeom>
        </p:spPr>
      </p:pic>
      <p:pic>
        <p:nvPicPr>
          <p:cNvPr id="5" name="Picture 4">
            <a:extLst>
              <a:ext uri="{FF2B5EF4-FFF2-40B4-BE49-F238E27FC236}">
                <a16:creationId xmlns:a16="http://schemas.microsoft.com/office/drawing/2014/main" id="{DE25B589-030B-46F3-B81D-C7A1C2795B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717030"/>
            <a:ext cx="9144000" cy="2952330"/>
          </a:xfrm>
          <a:prstGeom prst="rect">
            <a:avLst/>
          </a:prstGeom>
        </p:spPr>
      </p:pic>
    </p:spTree>
    <p:extLst>
      <p:ext uri="{BB962C8B-B14F-4D97-AF65-F5344CB8AC3E}">
        <p14:creationId xmlns:p14="http://schemas.microsoft.com/office/powerpoint/2010/main" val="791432241"/>
      </p:ext>
    </p:extLst>
  </p:cSld>
  <p:clrMapOvr>
    <a:masterClrMapping/>
  </p:clrMapOvr>
  <p:transition advTm="4000">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4648454-9B15-73D7-82D4-F6FB19E36ADC}"/>
              </a:ext>
            </a:extLst>
          </p:cNvPr>
          <p:cNvSpPr txBox="1"/>
          <p:nvPr/>
        </p:nvSpPr>
        <p:spPr>
          <a:xfrm>
            <a:off x="395536" y="188640"/>
            <a:ext cx="5832648" cy="584775"/>
          </a:xfrm>
          <a:prstGeom prst="rect">
            <a:avLst/>
          </a:prstGeom>
          <a:noFill/>
        </p:spPr>
        <p:txBody>
          <a:bodyPr wrap="square" rtlCol="0">
            <a:spAutoFit/>
          </a:bodyPr>
          <a:lstStyle/>
          <a:p>
            <a:r>
              <a:rPr lang="en-IN" sz="3200" b="1" dirty="0">
                <a:solidFill>
                  <a:schemeClr val="tx2">
                    <a:lumMod val="75000"/>
                  </a:schemeClr>
                </a:solidFill>
              </a:rPr>
              <a:t>EXIT THE PLUGIN:- ZOMATO</a:t>
            </a:r>
          </a:p>
        </p:txBody>
      </p:sp>
      <p:pic>
        <p:nvPicPr>
          <p:cNvPr id="3" name="Picture 2">
            <a:extLst>
              <a:ext uri="{FF2B5EF4-FFF2-40B4-BE49-F238E27FC236}">
                <a16:creationId xmlns:a16="http://schemas.microsoft.com/office/drawing/2014/main" id="{84F0A58E-94CF-1660-A6AD-6259834B99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7245" y="836712"/>
            <a:ext cx="6769510" cy="5832648"/>
          </a:xfrm>
          <a:prstGeom prst="rect">
            <a:avLst/>
          </a:prstGeom>
        </p:spPr>
      </p:pic>
    </p:spTree>
    <p:extLst>
      <p:ext uri="{BB962C8B-B14F-4D97-AF65-F5344CB8AC3E}">
        <p14:creationId xmlns:p14="http://schemas.microsoft.com/office/powerpoint/2010/main" val="32594313"/>
      </p:ext>
    </p:extLst>
  </p:cSld>
  <p:clrMapOvr>
    <a:masterClrMapping/>
  </p:clrMapOvr>
  <p:transition advTm="4000">
    <p:cut/>
  </p:transition>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674</TotalTime>
  <Words>963</Words>
  <Application>Microsoft Office PowerPoint</Application>
  <PresentationFormat>On-screen Show (4:3)</PresentationFormat>
  <Paragraphs>78</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Algerian</vt:lpstr>
      <vt:lpstr>Arial</vt:lpstr>
      <vt:lpstr>Calibri</vt:lpstr>
      <vt:lpstr>Times New Roman</vt:lpstr>
      <vt:lpstr>Wingdings</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rathi7953@gmail.com</cp:lastModifiedBy>
  <cp:revision>36</cp:revision>
  <dcterms:created xsi:type="dcterms:W3CDTF">2022-12-12T14:14:34Z</dcterms:created>
  <dcterms:modified xsi:type="dcterms:W3CDTF">2023-05-31T16:29:28Z</dcterms:modified>
</cp:coreProperties>
</file>

<file path=docProps/thumbnail.jpeg>
</file>